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44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7" r:id="rId6"/>
    <p:sldId id="261" r:id="rId7"/>
    <p:sldId id="262" r:id="rId8"/>
    <p:sldId id="273" r:id="rId9"/>
    <p:sldId id="275" r:id="rId10"/>
    <p:sldId id="264" r:id="rId11"/>
    <p:sldId id="268" r:id="rId12"/>
    <p:sldId id="265" r:id="rId13"/>
    <p:sldId id="274" r:id="rId14"/>
    <p:sldId id="269" r:id="rId15"/>
    <p:sldId id="266" r:id="rId16"/>
    <p:sldId id="270" r:id="rId17"/>
    <p:sldId id="271" r:id="rId18"/>
    <p:sldId id="272" r:id="rId19"/>
    <p:sldId id="258" r:id="rId20"/>
  </p:sldIdLst>
  <p:sldSz cx="9144000" cy="6858000" type="screen4x3"/>
  <p:notesSz cx="6858000" cy="9144000"/>
  <p:embeddedFontLst>
    <p:embeddedFont>
      <p:font typeface="PT Serif" panose="020A0603040505020204" pitchFamily="18" charset="0"/>
      <p:regular r:id="rId22"/>
      <p:bold r:id="rId23"/>
      <p:italic r:id="rId24"/>
      <p:boldItalic r:id="rId25"/>
    </p:embeddedFont>
    <p:embeddedFont>
      <p:font typeface="PT Sans" panose="020B0503020203020204" pitchFamily="34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78" autoAdjust="0"/>
    <p:restoredTop sz="94660"/>
  </p:normalViewPr>
  <p:slideViewPr>
    <p:cSldViewPr snapToGrid="0">
      <p:cViewPr>
        <p:scale>
          <a:sx n="66" d="100"/>
          <a:sy n="66" d="100"/>
        </p:scale>
        <p:origin x="56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8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viewProps" Target="view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png>
</file>

<file path=ppt/media/image10.wmf>
</file>

<file path=ppt/media/image11.wmf>
</file>

<file path=ppt/media/image12.png>
</file>

<file path=ppt/media/image13.wm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A0D01E-5226-49DB-B876-7FE474C4AC43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0BD9AE-DE82-43C1-BCA1-CA1D65514D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385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0BD9AE-DE82-43C1-BCA1-CA1D65514D9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29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0BD9AE-DE82-43C1-BCA1-CA1D65514D9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7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377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304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72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15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9192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038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871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19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64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1808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58AF6-4215-4AC6-9EE0-A56FB7B1541C}" type="datetimeFigureOut">
              <a:rPr lang="en-US" smtClean="0"/>
              <a:t>2/21/2017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3D0712-8B91-4A9C-93F6-6586B38A9C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88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500" kern="1200">
          <a:solidFill>
            <a:schemeClr val="tx1"/>
          </a:solidFill>
          <a:latin typeface="PT Serif" panose="020A0603040505020204" pitchFamily="18" charset="0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3500" kern="1200">
          <a:solidFill>
            <a:schemeClr val="tx1"/>
          </a:solidFill>
          <a:latin typeface="PT Sans" panose="020B0503020203020204" pitchFamily="34" charset="0"/>
          <a:ea typeface="+mn-ea"/>
          <a:cs typeface="+mn-cs"/>
        </a:defRPr>
      </a:lvl1pPr>
      <a:lvl2pPr marL="714375" indent="-257175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PT Sans" panose="020B0503020203020204" pitchFamily="34" charset="0"/>
          <a:ea typeface="+mn-ea"/>
          <a:cs typeface="+mn-cs"/>
        </a:defRPr>
      </a:lvl2pPr>
      <a:lvl3pPr marL="1163638" indent="-249238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PT Sans" panose="020B0503020203020204" pitchFamily="34" charset="0"/>
          <a:ea typeface="+mn-ea"/>
          <a:cs typeface="+mn-cs"/>
        </a:defRPr>
      </a:lvl3pPr>
      <a:lvl4pPr marL="1612900" indent="-2413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T Sans" panose="020B0503020203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PT Sans" panose="020B05030202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8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poj.com/problems/ABA12C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5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5.w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1.wmf"/><Relationship Id="rId4" Type="http://schemas.openxmlformats.org/officeDocument/2006/relationships/image" Target="../media/image8.wmf"/><Relationship Id="rId9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03. Dynamic Programming (1)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Design and Analysis of Algorithm (DAA) 2</a:t>
            </a:r>
          </a:p>
          <a:p>
            <a:r>
              <a:rPr lang="en-US" dirty="0" smtClean="0"/>
              <a:t>2016/2017</a:t>
            </a:r>
          </a:p>
          <a:p>
            <a:r>
              <a:rPr lang="en-US" dirty="0" smtClean="0"/>
              <a:t>Abdul Munif</a:t>
            </a:r>
          </a:p>
        </p:txBody>
      </p:sp>
    </p:spTree>
    <p:extLst>
      <p:ext uri="{BB962C8B-B14F-4D97-AF65-F5344CB8AC3E}">
        <p14:creationId xmlns:p14="http://schemas.microsoft.com/office/powerpoint/2010/main" val="4051221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Recursive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690689"/>
            <a:ext cx="7031327" cy="30398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60657" r="32929" b="16520"/>
          <a:stretch/>
        </p:blipFill>
        <p:spPr>
          <a:xfrm>
            <a:off x="628650" y="4938459"/>
            <a:ext cx="5389023" cy="11176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52081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Recursion Tree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153" y="1690689"/>
            <a:ext cx="6763694" cy="3581900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2992553"/>
              </p:ext>
            </p:extLst>
          </p:nvPr>
        </p:nvGraphicFramePr>
        <p:xfrm>
          <a:off x="6342369" y="4304982"/>
          <a:ext cx="2172981" cy="17056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2" name="Equation" r:id="rId4" imgW="1180800" imgH="927000" progId="Equation.DSMT4">
                  <p:embed/>
                </p:oleObj>
              </mc:Choice>
              <mc:Fallback>
                <p:oleObj name="Equation" r:id="rId4" imgW="1180800" imgH="92700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42369" y="4304982"/>
                        <a:ext cx="2172981" cy="17056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040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 Top Down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423485"/>
            <a:ext cx="5887272" cy="17433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3166803"/>
            <a:ext cx="6811326" cy="280074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48205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 Top-Down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28650" y="1690689"/>
            <a:ext cx="6921500" cy="415498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/>
              <a:t>Cut-Rod (p, n)</a:t>
            </a:r>
          </a:p>
          <a:p>
            <a:r>
              <a:rPr lang="en-US" sz="2400" dirty="0"/>
              <a:t>1.	</a:t>
            </a:r>
            <a:r>
              <a:rPr lang="en-US" sz="2400" b="1" dirty="0"/>
              <a:t>if</a:t>
            </a:r>
            <a:r>
              <a:rPr lang="en-US" sz="2400" dirty="0"/>
              <a:t> n = 0</a:t>
            </a:r>
          </a:p>
          <a:p>
            <a:r>
              <a:rPr lang="en-US" sz="2400" dirty="0"/>
              <a:t>2.		</a:t>
            </a:r>
            <a:r>
              <a:rPr lang="en-US" sz="2400" b="1" dirty="0"/>
              <a:t>memo[n</a:t>
            </a:r>
            <a:r>
              <a:rPr lang="en-US" sz="2400" dirty="0"/>
              <a:t>] = 0</a:t>
            </a:r>
          </a:p>
          <a:p>
            <a:r>
              <a:rPr lang="en-US" sz="2400" dirty="0"/>
              <a:t>3.		</a:t>
            </a:r>
            <a:r>
              <a:rPr lang="en-US" sz="2400" b="1" dirty="0"/>
              <a:t>return</a:t>
            </a:r>
            <a:r>
              <a:rPr lang="en-US" sz="2400" dirty="0"/>
              <a:t> memo[n]</a:t>
            </a:r>
          </a:p>
          <a:p>
            <a:r>
              <a:rPr lang="en-US" sz="2400" dirty="0"/>
              <a:t>4.	</a:t>
            </a:r>
            <a:r>
              <a:rPr lang="en-US" sz="2400" b="1" dirty="0"/>
              <a:t>if</a:t>
            </a:r>
            <a:r>
              <a:rPr lang="en-US" sz="2400" dirty="0"/>
              <a:t> memo[n] != 0</a:t>
            </a:r>
          </a:p>
          <a:p>
            <a:r>
              <a:rPr lang="en-US" sz="2400" dirty="0"/>
              <a:t>5.		</a:t>
            </a:r>
            <a:r>
              <a:rPr lang="en-US" sz="2400" b="1" dirty="0"/>
              <a:t>return</a:t>
            </a:r>
            <a:r>
              <a:rPr lang="en-US" sz="2400" dirty="0"/>
              <a:t> memo[n]</a:t>
            </a:r>
          </a:p>
          <a:p>
            <a:r>
              <a:rPr lang="en-US" sz="2400" dirty="0"/>
              <a:t>6.	q = -</a:t>
            </a:r>
            <a:r>
              <a:rPr lang="en-US" sz="2400" dirty="0" err="1"/>
              <a:t>inf</a:t>
            </a:r>
            <a:r>
              <a:rPr lang="en-US" sz="2400" dirty="0"/>
              <a:t> 		// we are not using q = 0</a:t>
            </a:r>
          </a:p>
          <a:p>
            <a:r>
              <a:rPr lang="en-US" sz="2400" dirty="0"/>
              <a:t>7.	</a:t>
            </a:r>
            <a:r>
              <a:rPr lang="en-US" sz="2400" b="1" dirty="0"/>
              <a:t>for</a:t>
            </a:r>
            <a:r>
              <a:rPr lang="en-US" sz="2400" dirty="0"/>
              <a:t> </a:t>
            </a:r>
            <a:r>
              <a:rPr lang="en-US" sz="2400" dirty="0" err="1"/>
              <a:t>i</a:t>
            </a:r>
            <a:r>
              <a:rPr lang="en-US" sz="2400" dirty="0"/>
              <a:t> = 1 to n</a:t>
            </a:r>
          </a:p>
          <a:p>
            <a:r>
              <a:rPr lang="en-US" sz="2400" dirty="0"/>
              <a:t>8.		q = </a:t>
            </a:r>
            <a:r>
              <a:rPr lang="en-US" sz="2400" b="1" dirty="0"/>
              <a:t>max</a:t>
            </a:r>
            <a:r>
              <a:rPr lang="en-US" sz="2400" dirty="0"/>
              <a:t> (q, p[</a:t>
            </a:r>
            <a:r>
              <a:rPr lang="en-US" sz="2400" dirty="0" err="1"/>
              <a:t>i</a:t>
            </a:r>
            <a:r>
              <a:rPr lang="en-US" sz="2400" dirty="0"/>
              <a:t>] + Cut-Rod(p, n-</a:t>
            </a:r>
            <a:r>
              <a:rPr lang="en-US" sz="2400" dirty="0" err="1"/>
              <a:t>i</a:t>
            </a:r>
            <a:r>
              <a:rPr lang="en-US" sz="2400" dirty="0"/>
              <a:t>))</a:t>
            </a:r>
          </a:p>
          <a:p>
            <a:r>
              <a:rPr lang="en-US" sz="2400" dirty="0"/>
              <a:t>9.	memo[n] = q</a:t>
            </a:r>
          </a:p>
          <a:p>
            <a:r>
              <a:rPr lang="en-US" sz="2400" dirty="0"/>
              <a:t>10.	</a:t>
            </a:r>
            <a:r>
              <a:rPr lang="en-US" sz="2400" b="1" dirty="0"/>
              <a:t>return</a:t>
            </a:r>
            <a:r>
              <a:rPr lang="en-US" sz="2400" dirty="0"/>
              <a:t> memo[n]</a:t>
            </a:r>
          </a:p>
        </p:txBody>
      </p:sp>
    </p:spTree>
    <p:extLst>
      <p:ext uri="{BB962C8B-B14F-4D97-AF65-F5344CB8AC3E}">
        <p14:creationId xmlns:p14="http://schemas.microsoft.com/office/powerpoint/2010/main" val="4058811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9520" y="900359"/>
            <a:ext cx="2215395" cy="324397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628650" y="4570419"/>
            <a:ext cx="80962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Subproblem</a:t>
            </a:r>
            <a:r>
              <a:rPr lang="en-US" sz="3200" b="1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graph</a:t>
            </a:r>
          </a:p>
          <a:p>
            <a:endParaRPr lang="en-US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US" sz="25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set of </a:t>
            </a:r>
            <a:r>
              <a:rPr lang="en-US" sz="25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subproblems</a:t>
            </a:r>
            <a:r>
              <a:rPr lang="en-US" sz="25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involved and how </a:t>
            </a:r>
            <a:r>
              <a:rPr lang="en-US" sz="25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subproblems</a:t>
            </a:r>
            <a:r>
              <a:rPr lang="en-US" sz="25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depend on one another</a:t>
            </a:r>
            <a:endParaRPr lang="en-US" sz="25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47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 Bottom Up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" y="1690689"/>
            <a:ext cx="6622456" cy="35804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3971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Reconstructing a solution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06" y="1507809"/>
            <a:ext cx="6338988" cy="425693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3525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Print the solution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42" y="2470977"/>
            <a:ext cx="6735115" cy="211484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9178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Buying Apples </a:t>
            </a:r>
            <a:r>
              <a:rPr lang="en-US" sz="2800" dirty="0"/>
              <a:t>(</a:t>
            </a:r>
            <a:r>
              <a:rPr lang="en-US" sz="2800" dirty="0">
                <a:hlinkClick r:id="rId2"/>
              </a:rPr>
              <a:t>http://</a:t>
            </a:r>
            <a:r>
              <a:rPr lang="en-US" sz="2800" dirty="0" smtClean="0">
                <a:hlinkClick r:id="rId2"/>
              </a:rPr>
              <a:t>www.spoj.com/problems/ABA12C</a:t>
            </a:r>
            <a:r>
              <a:rPr lang="en-US" sz="2800" smtClean="0"/>
              <a:t>)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3366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overlapping sub problem/optimal substructure</a:t>
            </a:r>
          </a:p>
          <a:p>
            <a:r>
              <a:rPr lang="en-US" sz="2400" dirty="0"/>
              <a:t>recurrence</a:t>
            </a:r>
            <a:endParaRPr lang="en-US" sz="2400" dirty="0" smtClean="0"/>
          </a:p>
          <a:p>
            <a:r>
              <a:rPr lang="en-US" sz="2400" dirty="0" smtClean="0"/>
              <a:t>memo table</a:t>
            </a:r>
          </a:p>
          <a:p>
            <a:r>
              <a:rPr lang="en-US" sz="2400" dirty="0" smtClean="0"/>
              <a:t>DP bottom up</a:t>
            </a:r>
          </a:p>
          <a:p>
            <a:r>
              <a:rPr lang="en-US" sz="2400" dirty="0" smtClean="0"/>
              <a:t>DP top down</a:t>
            </a:r>
          </a:p>
          <a:p>
            <a:r>
              <a:rPr lang="en-US" sz="2400" dirty="0" smtClean="0"/>
              <a:t>sub problem graphs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885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 Case: Cut Rod/Rod Cutting</a:t>
            </a:r>
          </a:p>
          <a:p>
            <a:pPr lvl="1"/>
            <a:r>
              <a:rPr lang="en-US" dirty="0" smtClean="0"/>
              <a:t>Overlapping sub problems</a:t>
            </a:r>
          </a:p>
          <a:p>
            <a:pPr lvl="1"/>
            <a:r>
              <a:rPr lang="en-US" dirty="0" smtClean="0"/>
              <a:t>Recurrence</a:t>
            </a:r>
          </a:p>
          <a:p>
            <a:pPr lvl="1"/>
            <a:r>
              <a:rPr lang="en-US" dirty="0" smtClean="0"/>
              <a:t>Pseudocode </a:t>
            </a:r>
            <a:r>
              <a:rPr lang="en-US" dirty="0" smtClean="0">
                <a:sym typeface="Wingdings" panose="05000000000000000000" pitchFamily="2" charset="2"/>
              </a:rPr>
              <a:t> implementation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5828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2219328"/>
            <a:ext cx="8801100" cy="231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4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77" y="1576389"/>
            <a:ext cx="8034845" cy="48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89" y="1866623"/>
            <a:ext cx="8040222" cy="395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What is the overlapping sub problem from this example? –Observation-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5120640"/>
            <a:ext cx="7886700" cy="15196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Overlapping problem/optimal substructure</a:t>
            </a:r>
          </a:p>
          <a:p>
            <a:pPr marL="0" indent="0">
              <a:buNone/>
            </a:pPr>
            <a:r>
              <a:rPr lang="en-US" sz="2000" dirty="0" smtClean="0"/>
              <a:t>Optimal solutions to a problem incorporate optimal solutions to related </a:t>
            </a:r>
            <a:r>
              <a:rPr lang="en-US" sz="2000" dirty="0" err="1" smtClean="0"/>
              <a:t>subproblems</a:t>
            </a:r>
            <a:r>
              <a:rPr lang="en-US" sz="2000" dirty="0" smtClean="0"/>
              <a:t>, </a:t>
            </a:r>
            <a:r>
              <a:rPr lang="en-US" sz="2000" dirty="0" err="1" smtClean="0"/>
              <a:t>wich</a:t>
            </a:r>
            <a:r>
              <a:rPr lang="en-US" sz="2000" dirty="0" smtClean="0"/>
              <a:t> we may solve independently.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108" y="1985715"/>
            <a:ext cx="5876312" cy="265943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9523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Deciding the correct recurrence -Abstraction-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696274"/>
              </p:ext>
            </p:extLst>
          </p:nvPr>
        </p:nvGraphicFramePr>
        <p:xfrm>
          <a:off x="2074287" y="3733969"/>
          <a:ext cx="5232304" cy="1308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1" name="Equation" r:id="rId3" imgW="1168200" imgH="291960" progId="Equation.DSMT4">
                  <p:embed/>
                </p:oleObj>
              </mc:Choice>
              <mc:Fallback>
                <p:oleObj name="Equation" r:id="rId3" imgW="1168200" imgH="2919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4287" y="3733969"/>
                        <a:ext cx="5232304" cy="1308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7106662"/>
              </p:ext>
            </p:extLst>
          </p:nvPr>
        </p:nvGraphicFramePr>
        <p:xfrm>
          <a:off x="538163" y="2470150"/>
          <a:ext cx="8304212" cy="906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2" name="Equation" r:id="rId5" imgW="2323800" imgH="253800" progId="Equation.DSMT4">
                  <p:embed/>
                </p:oleObj>
              </mc:Choice>
              <mc:Fallback>
                <p:oleObj name="Equation" r:id="rId5" imgW="2323800" imgH="253800" progId="Equation.DSMT4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163" y="2470150"/>
                        <a:ext cx="8304212" cy="906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461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6241251"/>
              </p:ext>
            </p:extLst>
          </p:nvPr>
        </p:nvGraphicFramePr>
        <p:xfrm>
          <a:off x="1885600" y="656942"/>
          <a:ext cx="5232304" cy="13080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Equation" r:id="rId3" imgW="1168200" imgH="291960" progId="Equation.DSMT4">
                  <p:embed/>
                </p:oleObj>
              </mc:Choice>
              <mc:Fallback>
                <p:oleObj name="Equation" r:id="rId3" imgW="1168200" imgH="291960" progId="Equation.DSMT4">
                  <p:embed/>
                  <p:pic>
                    <p:nvPicPr>
                      <p:cNvPr id="3" name="Object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85600" y="656942"/>
                        <a:ext cx="5232304" cy="13080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7581850"/>
              </p:ext>
            </p:extLst>
          </p:nvPr>
        </p:nvGraphicFramePr>
        <p:xfrm>
          <a:off x="918765" y="2313360"/>
          <a:ext cx="7165975" cy="3411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Equation" r:id="rId5" imgW="1600200" imgH="761760" progId="Equation.DSMT4">
                  <p:embed/>
                </p:oleObj>
              </mc:Choice>
              <mc:Fallback>
                <p:oleObj name="Equation" r:id="rId5" imgW="1600200" imgH="76176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918765" y="2313360"/>
                        <a:ext cx="7165975" cy="3411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604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9658121"/>
              </p:ext>
            </p:extLst>
          </p:nvPr>
        </p:nvGraphicFramePr>
        <p:xfrm>
          <a:off x="864281" y="679904"/>
          <a:ext cx="7423376" cy="11015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4" name="Equation" r:id="rId3" imgW="1968480" imgH="291960" progId="Equation.DSMT4">
                  <p:embed/>
                </p:oleObj>
              </mc:Choice>
              <mc:Fallback>
                <p:oleObj name="Equation" r:id="rId3" imgW="1968480" imgH="291960" progId="Equation.DSMT4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4281" y="679904"/>
                        <a:ext cx="7423376" cy="11015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8492557"/>
              </p:ext>
            </p:extLst>
          </p:nvPr>
        </p:nvGraphicFramePr>
        <p:xfrm>
          <a:off x="864281" y="1923370"/>
          <a:ext cx="5748338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5" name="Equation" r:id="rId5" imgW="1523880" imgH="291960" progId="Equation.DSMT4">
                  <p:embed/>
                </p:oleObj>
              </mc:Choice>
              <mc:Fallback>
                <p:oleObj name="Equation" r:id="rId5" imgW="1523880" imgH="291960" progId="Equation.DSMT4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64281" y="1923370"/>
                        <a:ext cx="5748338" cy="110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559127"/>
              </p:ext>
            </p:extLst>
          </p:nvPr>
        </p:nvGraphicFramePr>
        <p:xfrm>
          <a:off x="864281" y="3025095"/>
          <a:ext cx="4024312" cy="110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6" name="Equation" r:id="rId7" imgW="1066680" imgH="291960" progId="Equation.DSMT4">
                  <p:embed/>
                </p:oleObj>
              </mc:Choice>
              <mc:Fallback>
                <p:oleObj name="Equation" r:id="rId7" imgW="1066680" imgH="291960" progId="Equation.DSMT4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64281" y="3025095"/>
                        <a:ext cx="4024312" cy="1101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643483"/>
              </p:ext>
            </p:extLst>
          </p:nvPr>
        </p:nvGraphicFramePr>
        <p:xfrm>
          <a:off x="864281" y="4126820"/>
          <a:ext cx="1438275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57" name="Equation" r:id="rId9" imgW="380880" imgH="228600" progId="Equation.DSMT4">
                  <p:embed/>
                </p:oleObj>
              </mc:Choice>
              <mc:Fallback>
                <p:oleObj name="Equation" r:id="rId9" imgW="380880" imgH="228600" progId="Equation.DSMT4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64281" y="4126820"/>
                        <a:ext cx="1438275" cy="862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8568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T Templat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T Template.potx" id="{86CCC9F1-B33B-44F8-B256-2D15C9FC7D79}" vid="{381C3EBF-EAE0-431B-802A-D1E6DF8BFC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PT Template</Template>
  <TotalTime>1673</TotalTime>
  <Words>145</Words>
  <Application>Microsoft Office PowerPoint</Application>
  <PresentationFormat>On-screen Show (4:3)</PresentationFormat>
  <Paragraphs>48</Paragraphs>
  <Slides>19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PT Serif</vt:lpstr>
      <vt:lpstr>PT Sans</vt:lpstr>
      <vt:lpstr>Wingdings</vt:lpstr>
      <vt:lpstr>Open Sans</vt:lpstr>
      <vt:lpstr>Calibri</vt:lpstr>
      <vt:lpstr>PT Template</vt:lpstr>
      <vt:lpstr>Equation</vt:lpstr>
      <vt:lpstr>MathType 6.0 Equation</vt:lpstr>
      <vt:lpstr>03. Dynamic Programming (1)</vt:lpstr>
      <vt:lpstr>Agenda</vt:lpstr>
      <vt:lpstr>Problem Definition</vt:lpstr>
      <vt:lpstr>Problem Definition</vt:lpstr>
      <vt:lpstr>Problem Definition</vt:lpstr>
      <vt:lpstr>What is the overlapping sub problem from this example? –Observation-</vt:lpstr>
      <vt:lpstr>Deciding the correct recurrence -Abstraction-</vt:lpstr>
      <vt:lpstr>PowerPoint Presentation</vt:lpstr>
      <vt:lpstr>PowerPoint Presentation</vt:lpstr>
      <vt:lpstr>Recursive Solution</vt:lpstr>
      <vt:lpstr>Recursion Tree</vt:lpstr>
      <vt:lpstr>DP Top Down</vt:lpstr>
      <vt:lpstr>DP Top-Down</vt:lpstr>
      <vt:lpstr>PowerPoint Presentation</vt:lpstr>
      <vt:lpstr>DP Bottom Up</vt:lpstr>
      <vt:lpstr>Reconstructing a solution</vt:lpstr>
      <vt:lpstr>Print the solution</vt:lpstr>
      <vt:lpstr>Exercise</vt:lpstr>
      <vt:lpstr>Terminology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 Munif</dc:creator>
  <cp:lastModifiedBy>Abdul Munif</cp:lastModifiedBy>
  <cp:revision>260</cp:revision>
  <dcterms:created xsi:type="dcterms:W3CDTF">2017-02-06T04:24:28Z</dcterms:created>
  <dcterms:modified xsi:type="dcterms:W3CDTF">2017-02-21T04:45:47Z</dcterms:modified>
</cp:coreProperties>
</file>

<file path=docProps/thumbnail.jpeg>
</file>